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1104" r:id="rId4"/>
    <p:sldId id="327" r:id="rId5"/>
    <p:sldId id="328" r:id="rId6"/>
    <p:sldId id="1255" r:id="rId7"/>
    <p:sldId id="258" r:id="rId8"/>
    <p:sldId id="259" r:id="rId9"/>
    <p:sldId id="260" r:id="rId10"/>
    <p:sldId id="261" r:id="rId11"/>
    <p:sldId id="262" r:id="rId12"/>
    <p:sldId id="1250" r:id="rId13"/>
    <p:sldId id="1239" r:id="rId14"/>
    <p:sldId id="1240" r:id="rId15"/>
    <p:sldId id="1241" r:id="rId16"/>
    <p:sldId id="1186" r:id="rId17"/>
    <p:sldId id="1187" r:id="rId18"/>
    <p:sldId id="1242" r:id="rId19"/>
    <p:sldId id="1198" r:id="rId20"/>
    <p:sldId id="1208" r:id="rId21"/>
    <p:sldId id="1243" r:id="rId22"/>
    <p:sldId id="1244" r:id="rId23"/>
    <p:sldId id="1117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1133" r:id="rId32"/>
    <p:sldId id="1135" r:id="rId33"/>
    <p:sldId id="270" r:id="rId34"/>
    <p:sldId id="271" r:id="rId35"/>
    <p:sldId id="272" r:id="rId36"/>
    <p:sldId id="1246" r:id="rId37"/>
    <p:sldId id="273" r:id="rId38"/>
    <p:sldId id="274" r:id="rId39"/>
    <p:sldId id="275" r:id="rId40"/>
    <p:sldId id="1252" r:id="rId41"/>
    <p:sldId id="1251" r:id="rId42"/>
    <p:sldId id="1253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1247" r:id="rId59"/>
    <p:sldId id="1254" r:id="rId60"/>
    <p:sldId id="291" r:id="rId61"/>
    <p:sldId id="1248" r:id="rId62"/>
    <p:sldId id="1249" r:id="rId63"/>
    <p:sldId id="322" r:id="rId64"/>
    <p:sldId id="323" r:id="rId65"/>
    <p:sldId id="324" r:id="rId66"/>
    <p:sldId id="1245" r:id="rId67"/>
    <p:sldId id="325" r:id="rId68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2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5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 to 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Learning.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Basic Concepts and Learning Paradigms.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well-posed machine learning problem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39"/>
            <a:ext cx="9071640" cy="54893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wrote a program for playing checkers (perhaps the first program based on the concept of learning, as defined by Tom Mitchell)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rogram played 10K games against itself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rogram was designed to find the good and bad positions on the board from the current state, based on the probability of winning or losing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this example: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games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play checkers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win or lose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5353200" y="4513696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versus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(see the Turing test and its extensions)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(focuses on a specific well-posed problem)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do we use machine learning?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use ML when it is hard (impossible) to define a set of rules by hand / to write a program based on explicit rules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of tasks that be solved through machine learning: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 Detection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Speech Recognition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Stock Price Prediction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essence of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pattern exists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 cannot express it programmatically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 have data on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dirty="0"/>
              <a:t>Classic Programming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Data</a:t>
              </a:r>
              <a:endParaRPr lang="en-US" sz="1984" dirty="0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Program</a:t>
              </a:r>
              <a:endParaRPr lang="en-US" sz="1984" dirty="0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Data</a:t>
              </a:r>
              <a:endParaRPr lang="en-US" sz="1984" dirty="0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 dirty="0"/>
              <a:t>[Arthur Samuel, 1959] field of study that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[Kevin Murphy]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[Tom Mitchell]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 dirty="0"/>
              <a:t>during the summer of 1956 at Dartmouth College in Hanover, New Hampshire.”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 dirty="0"/>
              <a:t>in one or more of these problems if a carefully selected group of scientists work on it together </a:t>
            </a:r>
            <a:r>
              <a:rPr lang="en-US" sz="2600" dirty="0">
                <a:solidFill>
                  <a:srgbClr val="FF0000"/>
                </a:solidFill>
              </a:rPr>
              <a:t>for a summer.”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1960-1980s: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1990s: Neural networks dominate, essentially because of the discovery of the backpropagation for training neural networks with two or more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2000s: Kernel methods dominate, essentially because of the instability of training neural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2010s: The comeback of neural networks, essentially because of the discovery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things working today?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More compute power</a:t>
            </a:r>
          </a:p>
          <a:p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More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Better algorithms / models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7785"/>
            <a:ext cx="26878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Accuracy</a:t>
            </a:r>
            <a:endParaRPr lang="en-US" sz="1984" dirty="0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Amount of Training Data</a:t>
            </a:r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</a:t>
            </a:r>
          </a:p>
        </p:txBody>
      </p:sp>
      <p:sp>
        <p:nvSpPr>
          <p:cNvPr id="42" name="CustomShape 2"/>
          <p:cNvSpPr/>
          <p:nvPr/>
        </p:nvSpPr>
        <p:spPr>
          <a:xfrm>
            <a:off x="150471" y="1469986"/>
            <a:ext cx="9757458" cy="5486399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</a:p>
          <a:p>
            <a:pPr algn="ctr"/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296574" y="2167526"/>
            <a:ext cx="6561859" cy="4325871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15C59DA-F64E-3944-912E-22B6A8EC9D42}"/>
              </a:ext>
            </a:extLst>
          </p:cNvPr>
          <p:cNvSpPr/>
          <p:nvPr/>
        </p:nvSpPr>
        <p:spPr>
          <a:xfrm>
            <a:off x="1974210" y="2338201"/>
            <a:ext cx="2375222" cy="72412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8339CD7C-554C-B541-9EC0-1EA64B2D19AE}"/>
              </a:ext>
            </a:extLst>
          </p:cNvPr>
          <p:cNvSpPr/>
          <p:nvPr/>
        </p:nvSpPr>
        <p:spPr>
          <a:xfrm>
            <a:off x="737755" y="3062323"/>
            <a:ext cx="2375222" cy="680194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Deep Learning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08C1A61B-9E19-C54E-9C80-1F3D3D7CE62A}"/>
              </a:ext>
            </a:extLst>
          </p:cNvPr>
          <p:cNvSpPr/>
          <p:nvPr/>
        </p:nvSpPr>
        <p:spPr>
          <a:xfrm>
            <a:off x="4085118" y="4503229"/>
            <a:ext cx="2375222" cy="82513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Forest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A7881090-FF1D-C54A-87A7-40B4B7F30391}"/>
              </a:ext>
            </a:extLst>
          </p:cNvPr>
          <p:cNvSpPr/>
          <p:nvPr/>
        </p:nvSpPr>
        <p:spPr>
          <a:xfrm>
            <a:off x="588169" y="4661674"/>
            <a:ext cx="2675987" cy="724122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Bayesian Models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65F10019-1274-5A4D-AFBF-4F99BCE84DC5}"/>
              </a:ext>
            </a:extLst>
          </p:cNvPr>
          <p:cNvSpPr/>
          <p:nvPr/>
        </p:nvSpPr>
        <p:spPr>
          <a:xfrm>
            <a:off x="3208533" y="3054561"/>
            <a:ext cx="2790418" cy="72412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Nearest Neighbors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1D2B421D-E16E-014B-9ABE-022CF6FFB1BC}"/>
              </a:ext>
            </a:extLst>
          </p:cNvPr>
          <p:cNvSpPr/>
          <p:nvPr/>
        </p:nvSpPr>
        <p:spPr>
          <a:xfrm>
            <a:off x="1974210" y="5325187"/>
            <a:ext cx="3385881" cy="84924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B2A1AD42-98D9-B44D-93E4-DF3085BAA25D}"/>
              </a:ext>
            </a:extLst>
          </p:cNvPr>
          <p:cNvSpPr/>
          <p:nvPr/>
        </p:nvSpPr>
        <p:spPr>
          <a:xfrm>
            <a:off x="5663326" y="5270917"/>
            <a:ext cx="2581147" cy="892427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Computer Vision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6737422" y="2988666"/>
            <a:ext cx="2905781" cy="1012291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1936CFCB-16B2-6D47-A790-FF96D5D00722}"/>
              </a:ext>
            </a:extLst>
          </p:cNvPr>
          <p:cNvSpPr/>
          <p:nvPr/>
        </p:nvSpPr>
        <p:spPr>
          <a:xfrm>
            <a:off x="4499017" y="2039769"/>
            <a:ext cx="3294451" cy="1058522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Language 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E513952E-B3A1-6A43-9C74-8141DBC6C639}"/>
              </a:ext>
            </a:extLst>
          </p:cNvPr>
          <p:cNvSpPr/>
          <p:nvPr/>
        </p:nvSpPr>
        <p:spPr>
          <a:xfrm>
            <a:off x="1577997" y="6277321"/>
            <a:ext cx="3401740" cy="1012291"/>
          </a:xfrm>
          <a:prstGeom prst="ellipse">
            <a:avLst/>
          </a:prstGeom>
          <a:solidFill>
            <a:srgbClr val="00B05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Signal 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E51F817B-8519-0D4E-90D1-EB0A48152D31}"/>
              </a:ext>
            </a:extLst>
          </p:cNvPr>
          <p:cNvSpPr/>
          <p:nvPr/>
        </p:nvSpPr>
        <p:spPr>
          <a:xfrm>
            <a:off x="4390225" y="5967977"/>
            <a:ext cx="3401740" cy="1012291"/>
          </a:xfrm>
          <a:prstGeom prst="ellipse">
            <a:avLst/>
          </a:prstGeom>
          <a:solidFill>
            <a:srgbClr val="00B05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F028B9A9-B46A-174F-918C-CE1632CABC5C}"/>
              </a:ext>
            </a:extLst>
          </p:cNvPr>
          <p:cNvSpPr/>
          <p:nvPr/>
        </p:nvSpPr>
        <p:spPr>
          <a:xfrm>
            <a:off x="6916705" y="4158375"/>
            <a:ext cx="2676623" cy="1012291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Expert Systems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055D089F-BA18-674E-84A1-F9CF5D956FFB}"/>
              </a:ext>
            </a:extLst>
          </p:cNvPr>
          <p:cNvSpPr/>
          <p:nvPr/>
        </p:nvSpPr>
        <p:spPr>
          <a:xfrm>
            <a:off x="4844910" y="3787406"/>
            <a:ext cx="1955061" cy="62216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C3B29E16-C817-A24B-A239-F788F4499133}"/>
              </a:ext>
            </a:extLst>
          </p:cNvPr>
          <p:cNvSpPr/>
          <p:nvPr/>
        </p:nvSpPr>
        <p:spPr>
          <a:xfrm>
            <a:off x="487297" y="3803399"/>
            <a:ext cx="2375222" cy="74105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Markov Models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Tens of thousands of machine learning algorithms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/>
                  <a:t>Researchers publish hundreds new every year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Decades of ML research oversimplified: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lvl="4" indent="-457200">
                  <a:buFont typeface="Wingdings" pitchFamily="2" charset="2"/>
                  <a:buChar char="Ø"/>
                </a:pPr>
                <a:r>
                  <a:rPr lang="en-US" sz="2800" dirty="0"/>
                  <a:t>Learn a mapping f from the input X to the output Y, i.e.: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/>
                  <a:t>Example: X are emails, Y: {spam, not-spam}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  <a:blipFill>
                <a:blip r:embed="rId2"/>
                <a:stretch>
                  <a:fillRect l="-2060" r="-219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Input: X   			(images, texts, emails…)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Output: Y			(spam or not-spam…)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(Unknown) Target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			(the “true” mapping / reality)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Data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,…</a:t>
                </a:r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Model / Hypothesis Class</a:t>
                </a:r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Every machine learning algorithm has three components: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/>
              <a:t>Representation / Model Class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/>
              <a:t>Evaluation / Objective Function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/>
              <a:t>Optimization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Where does ML fit in?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41976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Applied </a:t>
            </a:r>
            <a:r>
              <a:rPr lang="en-US" sz="2200" dirty="0" err="1"/>
              <a:t>Maths</a:t>
            </a:r>
            <a:endParaRPr lang="en-US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299253" y="1682360"/>
            <a:ext cx="2843212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Biology</a:t>
            </a:r>
          </a:p>
          <a:p>
            <a:pPr algn="ctr"/>
            <a:r>
              <a:rPr lang="en-US" sz="2200" dirty="0"/>
              <a:t>Neuroscience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5005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Computer Science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6581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Statistics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7788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Machine Learning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894413" y="3135895"/>
            <a:ext cx="1155573" cy="48525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299253" y="3131723"/>
            <a:ext cx="3010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Biology of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Inspiring paradigms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neural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5005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Complexity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k-d trees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672668" y="6086451"/>
            <a:ext cx="3169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Estimation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Theoretical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Optimality,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Bayes rule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7266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Derivatives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local minimum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72006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5289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9666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0619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paradigms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563481"/>
            <a:ext cx="9071640" cy="56948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 learning paradigms: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nsupervised learning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Semi-supervised learning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Reinforcement learning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Non-standard paradigms: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ctive learning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 learning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Transductive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learning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</a:t>
            </a: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 set of labeled training samples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object recognition in images annotated with corresponding class labels</a:t>
            </a: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2: handwritten digit recognition (on the MNIST data set)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Images of 28 x 28 pixels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represent each image as a vector x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784 components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train a classifier f(x) such that: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1"/>
            <a:ext cx="9071640" cy="6162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2 (continued): handwritten digit recognition (on the MNIST data set)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8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Starting with a training set of about 60K images (about 6000 images per class)</a:t>
            </a:r>
          </a:p>
          <a:p>
            <a:pPr marL="432000" indent="-324000">
              <a:spcAft>
                <a:spcPts val="8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the error rate can go down to 0.23% (using convolutional neural networks)</a:t>
            </a:r>
          </a:p>
          <a:p>
            <a:pPr marL="432000" indent="-324000">
              <a:spcAft>
                <a:spcPts val="8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Among the first (learning-based) systems used in a large scale commercial setting for postal code and bank cheque processing</a:t>
            </a: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5" name="TextShape 2"/>
          <p:cNvSpPr txBox="1"/>
          <p:nvPr/>
        </p:nvSpPr>
        <p:spPr>
          <a:xfrm>
            <a:off x="504000" y="1563480"/>
            <a:ext cx="9320224" cy="55688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face detection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approach consists of sliding a window over the image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classify each window into one of the two possible classes: face or not-face</a:t>
            </a:r>
            <a:endParaRPr lang="en-US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original problem is transformed into a classification problem</a:t>
            </a: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4162193" y="2233803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8277F-D8B4-8845-99B2-7267954A7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4" y="2233802"/>
            <a:ext cx="3275519" cy="24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3: face detection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with a set of face images with different variations such as age, gender, illumination, pose, but no translations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and a larger set of images that do not contain full faces</a:t>
            </a: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86" dirty="0"/>
              <a:t>Lectures:</a:t>
            </a:r>
          </a:p>
          <a:p>
            <a:pPr>
              <a:buFont typeface="Wingdings" pitchFamily="2" charset="2"/>
              <a:buChar char="Ø"/>
            </a:pPr>
            <a:r>
              <a:rPr lang="en-US" sz="3086" dirty="0"/>
              <a:t>Radu Ionescu (</a:t>
            </a:r>
            <a:r>
              <a:rPr lang="en-US" sz="3086" dirty="0" err="1"/>
              <a:t>raducu.Ionescu@gmail.com</a:t>
            </a:r>
            <a:r>
              <a:rPr lang="en-US" sz="3086" dirty="0"/>
              <a:t>)</a:t>
            </a:r>
          </a:p>
          <a:p>
            <a:pPr marL="0" indent="0">
              <a:buNone/>
            </a:pPr>
            <a:endParaRPr lang="en-US" sz="3086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86" dirty="0"/>
              <a:t>Labs:</a:t>
            </a:r>
          </a:p>
          <a:p>
            <a:pPr>
              <a:buFont typeface="Wingdings" pitchFamily="2" charset="2"/>
              <a:buChar char="Ø"/>
            </a:pPr>
            <a:r>
              <a:rPr lang="en-US" sz="3086" dirty="0" err="1"/>
              <a:t>Iuliana</a:t>
            </a:r>
            <a:r>
              <a:rPr lang="en-US" sz="3086" dirty="0"/>
              <a:t> Georgescu (</a:t>
            </a:r>
            <a:r>
              <a:rPr lang="en-US" sz="3086" dirty="0" err="1"/>
              <a:t>georgescu_lily@yahoo.com</a:t>
            </a:r>
            <a:r>
              <a:rPr lang="en-US" sz="3086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3086" dirty="0" err="1"/>
              <a:t>Mihail</a:t>
            </a:r>
            <a:r>
              <a:rPr lang="en-US" sz="3086" dirty="0"/>
              <a:t> </a:t>
            </a:r>
            <a:r>
              <a:rPr lang="en-US" sz="3086" dirty="0" err="1"/>
              <a:t>Burduja</a:t>
            </a:r>
            <a:r>
              <a:rPr lang="en-US" sz="3086" dirty="0"/>
              <a:t> (</a:t>
            </a:r>
            <a:r>
              <a:rPr lang="en-US" sz="3086" dirty="0" err="1"/>
              <a:t>warchildmd@gmail.com</a:t>
            </a:r>
            <a:r>
              <a:rPr lang="en-US" sz="3086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318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4: spam detection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task is to classify an email into spam or not-spam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occurrence of the word “Dollars” is a good indicator of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possible representation is a vector of word frequencies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dirty="0"/>
              <a:t>We count the words…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307042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obtaining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spam detection algorithm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292615" cy="2416024"/>
            <a:chOff x="76200" y="4114800"/>
            <a:chExt cx="2079815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079815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Why these words?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2" y="4535805"/>
            <a:ext cx="3137064" cy="2897092"/>
            <a:chOff x="3682118" y="4114800"/>
            <a:chExt cx="2845888" cy="2628188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2845888" cy="642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Where do the weights come from?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3720" y="5964316"/>
            <a:ext cx="216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linear combination?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Confidence / performance guarantee?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5: predicting stock prices on the market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predict the price at a future date, for example in a few days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a regression task, since the output is continuous</a:t>
            </a: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479170" y="1463040"/>
            <a:ext cx="919922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6: image difficulty prediction [Ionescu et al. CVPR2016]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predict the time necessary for a human to solve a visual search task 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(data set available for projects!)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This is a regression task, since the output is continuous</a:t>
            </a: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Canonical forms of supervised learning problems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323483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32627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 estimation in images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3246705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326270" y="18727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age?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supervised learning paradigm</a:t>
            </a: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 models</a:t>
            </a: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Naive Bayes (lecture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K-Nearest Neighbors (lecture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Machines (lecture 4,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(lecture 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Ridge Regression (lecture 4)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Neural networks (lectures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7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Decision trees and random forests (lecture 8)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others…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an unlabeled training set of samples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clustering images based on similarity</a:t>
            </a: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final grade is composed of: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50% for Project 1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50% for Project 2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Both projects are individual!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Each project consists of comparing two machine learning methods on a specific data set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There are many datasets out there, so no overlap allowed among students!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1 is about comparing two supervised approaches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2 is about comparing two unsupervised approaches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Methods and data sets must be chose beforehand!</a:t>
            </a:r>
            <a:endParaRPr lang="en-US" sz="3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clustering MNIST images based on similarity [Georgescu et al. ICIP2019]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2DF52F-1572-E844-9674-10572697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2" y="2719278"/>
            <a:ext cx="7147419" cy="4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unsupervised features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9E5C-08E5-5643-AA19-41A2A409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0" y="2895537"/>
            <a:ext cx="9042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2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18193"/>
            <a:ext cx="9071640" cy="778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080271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unsupervised features learning for abnormal event detection [Ionescu et al. CVPR2019]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EC73-19F4-BF46-900C-674E17ED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1" y="2146082"/>
            <a:ext cx="8671657" cy="5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Unsupervised learning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clustering mammals by family, species,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task is to generate the phylogenetic tree based on DNA</a:t>
            </a: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626726" y="1934994"/>
            <a:ext cx="6827171" cy="477894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lustering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Unsupervised learning models</a:t>
            </a: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 (lecture 9)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(lecture 9)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 (lecture 10)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 (lec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ture 11)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Hidden Markov Models (lecture 12)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Semi-supervised learning</a:t>
            </a: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 training set of samples that partially annotated with class labels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object recognition in images, some of which are annotated with corresponding class labels</a:t>
            </a: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Reinforcement learning</a:t>
            </a: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does it work?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system learns to intelligent behavior using a reinforcement signal (reward)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reward is given after several actions are taken (it does come after every action)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matters (data is sequential, not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actions of the system can influence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learning to play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winning / losing the game</a:t>
            </a: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1518828" y="3090104"/>
            <a:ext cx="7042967" cy="39638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2: teaching a robot to ride a bike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moving forward / falling</a:t>
            </a: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351604" y="3111335"/>
            <a:ext cx="5377416" cy="406241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1 must be presented no later than week 10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2 must be presented no later than the day of the “exam”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There will be no exam!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 average grade of projects 1 and 2 must be &gt;= 5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project consists of the code implementation in Python (any library is allowed) and a report including: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description of the dataset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description of the implemented machine learning methods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figures and/or tables with results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comments on the results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conclusion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learning to play Pong from image pixels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increasing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ersonal / adversary score</a:t>
            </a: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 paradigm</a:t>
            </a: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Formalizing as Markov Decision Process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based on dynamic programming (small graphs) or approximation (large graphs)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Goal: select the actions that maximize the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 final reward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actions can have long-term consequences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Sacrificing the immediate reward can lead to higher rewards on the long term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 example: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Narrator 1: “That’s a very strange move”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Narrator 2: “I thought it was a mistake”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Active learning</a:t>
            </a: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1674756" y="3110987"/>
            <a:ext cx="6731112" cy="412243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 a large set of unlabeled samples, we have to choose a small subset for annotation in order to obtain a good classification model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 learning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Starting with a model trained for a certain task / domain, use the model for a different task / domain</a:t>
            </a: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-77423" y="2815200"/>
            <a:ext cx="10234486" cy="278496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493996" y="547128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5555276" y="536328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specific object classes,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 recognition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exture classification, etc.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Transfer learning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2: zero-shot learning</a:t>
            </a: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766340" y="2268629"/>
            <a:ext cx="8546960" cy="48493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79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7080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Transfer learning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296883" y="1151906"/>
            <a:ext cx="9488385" cy="1615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8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Adapt the model to specific test samples</a:t>
            </a:r>
          </a:p>
          <a:p>
            <a:pPr marL="432000" indent="-324000">
              <a:spcAft>
                <a:spcPts val="8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1: facial expression recognition [Georgescu et al. Access2019]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40FBC16-A5A8-BD4E-B9EC-330EDA51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1" y="2018806"/>
            <a:ext cx="7579921" cy="5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8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Extra points during lectures / labs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to answer a question / solve an exercise gets 0.1 points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Maximum 0.2 points per lecture / lab for each student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 to 1 point in total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08857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ethical or not?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44" y="3142446"/>
            <a:ext cx="6518136" cy="3432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ethical or not?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Trolley paradox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26" y="3146979"/>
            <a:ext cx="6331371" cy="33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ethical or not?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artificial intelligence (AI)?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563480"/>
            <a:ext cx="9071640" cy="459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ultimate goal of artificial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 is to build systems able to reach human intelligence levels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Turing 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a computer is said to posses human-level intelligence if a remote human interrogator, within a fixed time frame, cannot distinguish between the computer and a human subject based on their replies to various questions posed by the interrogator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579969" y="4236515"/>
            <a:ext cx="5112360" cy="302184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003247-E773-114A-A82E-39C70628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393799"/>
            <a:ext cx="3957173" cy="302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machine learning (ML)?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2118166"/>
            <a:ext cx="9071640" cy="40353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researchers consider the ultimate goal of AI can be achieved by imitating the way humans learn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 the scientific study of algorithms and statistical models that computer systems use to learn from observations, without being explicitly programmed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this 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context,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refers to: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recognizing complex patterns in data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intelligent decisions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based on data observations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well-posed machine learning problem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problems can be solved* with machine learning?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Well-posed machine learning problem: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"A computer program is said to learn from experience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with respect to some class of tasks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performance measure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if its performance at tasks in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as measured by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improves with experience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.” – Tom Mitchell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implies a certain degree of accuracy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7926</TotalTime>
  <Words>2241</Words>
  <Application>Microsoft Macintosh PowerPoint</Application>
  <PresentationFormat>Custom</PresentationFormat>
  <Paragraphs>421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Instructors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essence of machine learning</vt:lpstr>
      <vt:lpstr>Classic Programming</vt:lpstr>
      <vt:lpstr>What is machine learning?</vt:lpstr>
      <vt:lpstr>Brief history of AI</vt:lpstr>
      <vt:lpstr>Brief history of AI</vt:lpstr>
      <vt:lpstr>Brief history of AI</vt:lpstr>
      <vt:lpstr>Why are things working today?</vt:lpstr>
      <vt:lpstr>ML in a nutshell</vt:lpstr>
      <vt:lpstr>ML in a nutshell</vt:lpstr>
      <vt:lpstr>ML in a nutshell</vt:lpstr>
      <vt:lpstr>Where does ML fit 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count the words…</vt:lpstr>
      <vt:lpstr>The spam detection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413</cp:revision>
  <cp:lastPrinted>2019-02-19T09:18:26Z</cp:lastPrinted>
  <dcterms:created xsi:type="dcterms:W3CDTF">2016-10-12T16:27:10Z</dcterms:created>
  <dcterms:modified xsi:type="dcterms:W3CDTF">2019-10-02T10:31:48Z</dcterms:modified>
  <dc:language>en-US</dc:language>
</cp:coreProperties>
</file>